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2"/>
  </p:notesMasterIdLst>
  <p:handoutMasterIdLst>
    <p:handoutMasterId r:id="rId33"/>
  </p:handoutMasterIdLst>
  <p:sldIdLst>
    <p:sldId id="317" r:id="rId2"/>
    <p:sldId id="426" r:id="rId3"/>
    <p:sldId id="455" r:id="rId4"/>
    <p:sldId id="456" r:id="rId5"/>
    <p:sldId id="429" r:id="rId6"/>
    <p:sldId id="427" r:id="rId7"/>
    <p:sldId id="431" r:id="rId8"/>
    <p:sldId id="430" r:id="rId9"/>
    <p:sldId id="433" r:id="rId10"/>
    <p:sldId id="432" r:id="rId11"/>
    <p:sldId id="434" r:id="rId12"/>
    <p:sldId id="435" r:id="rId13"/>
    <p:sldId id="436" r:id="rId14"/>
    <p:sldId id="437" r:id="rId15"/>
    <p:sldId id="438" r:id="rId16"/>
    <p:sldId id="439" r:id="rId17"/>
    <p:sldId id="440" r:id="rId18"/>
    <p:sldId id="441" r:id="rId19"/>
    <p:sldId id="442" r:id="rId20"/>
    <p:sldId id="443" r:id="rId21"/>
    <p:sldId id="445" r:id="rId22"/>
    <p:sldId id="446" r:id="rId23"/>
    <p:sldId id="447" r:id="rId24"/>
    <p:sldId id="448" r:id="rId25"/>
    <p:sldId id="449" r:id="rId26"/>
    <p:sldId id="450" r:id="rId27"/>
    <p:sldId id="451" r:id="rId28"/>
    <p:sldId id="452" r:id="rId29"/>
    <p:sldId id="453" r:id="rId30"/>
    <p:sldId id="454" r:id="rId31"/>
  </p:sldIdLst>
  <p:sldSz cx="9144000" cy="5143500" type="screen16x9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ark" initials="p" lastIdx="1" clrIdx="0">
    <p:extLst>
      <p:ext uri="{19B8F6BF-5375-455C-9EA6-DF929625EA0E}">
        <p15:presenceInfo xmlns:p15="http://schemas.microsoft.com/office/powerpoint/2012/main" userId="park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9600"/>
    <a:srgbClr val="0070C0"/>
    <a:srgbClr val="0087F5"/>
    <a:srgbClr val="0087EB"/>
    <a:srgbClr val="007AD6"/>
    <a:srgbClr val="3BABFF"/>
    <a:srgbClr val="3992DB"/>
    <a:srgbClr val="005DA2"/>
    <a:srgbClr val="0F1836"/>
    <a:srgbClr val="FDFD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577" autoAdjust="0"/>
    <p:restoredTop sz="95867" autoAdjust="0"/>
  </p:normalViewPr>
  <p:slideViewPr>
    <p:cSldViewPr>
      <p:cViewPr varScale="1">
        <p:scale>
          <a:sx n="107" d="100"/>
          <a:sy n="107" d="100"/>
        </p:scale>
        <p:origin x="802" y="77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0" d="100"/>
        <a:sy n="200" d="100"/>
      </p:scale>
      <p:origin x="0" y="-19512"/>
    </p:cViewPr>
  </p:sorterViewPr>
  <p:notesViewPr>
    <p:cSldViewPr>
      <p:cViewPr varScale="1">
        <p:scale>
          <a:sx n="86" d="100"/>
          <a:sy n="86" d="100"/>
        </p:scale>
        <p:origin x="-3810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53A075-29DF-4CAE-8BA7-CDA0ED456C88}" type="datetimeFigureOut">
              <a:rPr lang="zh-CN" altLang="en-US" smtClean="0"/>
              <a:pPr/>
              <a:t>2022/7/10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3924EE-29F1-4E68-A53A-86CBCBDF827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2B73EA-EE91-4E33-A9C1-8BF5DD7139A2}" type="datetimeFigureOut">
              <a:rPr lang="zh-CN" altLang="en-US" smtClean="0"/>
              <a:pPr/>
              <a:t>2022/7/10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92B679-AE23-4750-8FB0-6513430B895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56664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52629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pPr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60614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pPr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60614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pPr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92632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pPr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28604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pPr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37317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pPr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08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60614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60614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60614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14991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60614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392B679-AE23-4750-8FB0-6513430B895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662440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60614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2022/7/10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2022/7/10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2022/7/10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2022/7/10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2022/7/10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/>
          <p:cNvCxnSpPr/>
          <p:nvPr userDrawn="1"/>
        </p:nvCxnSpPr>
        <p:spPr>
          <a:xfrm>
            <a:off x="755576" y="625398"/>
            <a:ext cx="784887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7"/>
          <p:cNvGrpSpPr/>
          <p:nvPr userDrawn="1"/>
        </p:nvGrpSpPr>
        <p:grpSpPr bwMode="auto">
          <a:xfrm>
            <a:off x="323528" y="292895"/>
            <a:ext cx="390372" cy="205979"/>
            <a:chOff x="0" y="0"/>
            <a:chExt cx="1041399" cy="549275"/>
          </a:xfrm>
        </p:grpSpPr>
        <p:sp>
          <p:nvSpPr>
            <p:cNvPr id="13" name="Freeform 16"/>
            <p:cNvSpPr/>
            <p:nvPr/>
          </p:nvSpPr>
          <p:spPr bwMode="auto">
            <a:xfrm>
              <a:off x="0" y="0"/>
              <a:ext cx="361950" cy="549275"/>
            </a:xfrm>
            <a:custGeom>
              <a:avLst/>
              <a:gdLst>
                <a:gd name="T0" fmla="*/ 4 w 400"/>
                <a:gd name="T1" fmla="*/ 92 h 608"/>
                <a:gd name="T2" fmla="*/ 96 w 400"/>
                <a:gd name="T3" fmla="*/ 0 h 608"/>
                <a:gd name="T4" fmla="*/ 400 w 400"/>
                <a:gd name="T5" fmla="*/ 304 h 608"/>
                <a:gd name="T6" fmla="*/ 96 w 400"/>
                <a:gd name="T7" fmla="*/ 608 h 608"/>
                <a:gd name="T8" fmla="*/ 0 w 400"/>
                <a:gd name="T9" fmla="*/ 512 h 608"/>
                <a:gd name="T10" fmla="*/ 212 w 400"/>
                <a:gd name="T11" fmla="*/ 300 h 608"/>
                <a:gd name="T12" fmla="*/ 4 w 400"/>
                <a:gd name="T13" fmla="*/ 92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0" h="608">
                  <a:moveTo>
                    <a:pt x="4" y="92"/>
                  </a:moveTo>
                  <a:lnTo>
                    <a:pt x="96" y="0"/>
                  </a:lnTo>
                  <a:lnTo>
                    <a:pt x="400" y="304"/>
                  </a:lnTo>
                  <a:lnTo>
                    <a:pt x="96" y="608"/>
                  </a:lnTo>
                  <a:lnTo>
                    <a:pt x="0" y="512"/>
                  </a:lnTo>
                  <a:lnTo>
                    <a:pt x="212" y="300"/>
                  </a:lnTo>
                  <a:lnTo>
                    <a:pt x="4" y="92"/>
                  </a:lnTo>
                  <a:close/>
                </a:path>
              </a:pathLst>
            </a:custGeom>
            <a:solidFill>
              <a:srgbClr val="005D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" name="Freeform 17"/>
            <p:cNvSpPr/>
            <p:nvPr/>
          </p:nvSpPr>
          <p:spPr bwMode="auto">
            <a:xfrm>
              <a:off x="338137" y="0"/>
              <a:ext cx="360362" cy="549275"/>
            </a:xfrm>
            <a:custGeom>
              <a:avLst/>
              <a:gdLst>
                <a:gd name="T0" fmla="*/ 4 w 399"/>
                <a:gd name="T1" fmla="*/ 92 h 608"/>
                <a:gd name="T2" fmla="*/ 96 w 399"/>
                <a:gd name="T3" fmla="*/ 0 h 608"/>
                <a:gd name="T4" fmla="*/ 399 w 399"/>
                <a:gd name="T5" fmla="*/ 304 h 608"/>
                <a:gd name="T6" fmla="*/ 96 w 399"/>
                <a:gd name="T7" fmla="*/ 608 h 608"/>
                <a:gd name="T8" fmla="*/ 0 w 399"/>
                <a:gd name="T9" fmla="*/ 512 h 608"/>
                <a:gd name="T10" fmla="*/ 212 w 399"/>
                <a:gd name="T11" fmla="*/ 300 h 608"/>
                <a:gd name="T12" fmla="*/ 4 w 399"/>
                <a:gd name="T13" fmla="*/ 92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9" h="608">
                  <a:moveTo>
                    <a:pt x="4" y="92"/>
                  </a:moveTo>
                  <a:lnTo>
                    <a:pt x="96" y="0"/>
                  </a:lnTo>
                  <a:lnTo>
                    <a:pt x="399" y="304"/>
                  </a:lnTo>
                  <a:lnTo>
                    <a:pt x="96" y="608"/>
                  </a:lnTo>
                  <a:lnTo>
                    <a:pt x="0" y="512"/>
                  </a:lnTo>
                  <a:lnTo>
                    <a:pt x="212" y="300"/>
                  </a:lnTo>
                  <a:lnTo>
                    <a:pt x="4" y="92"/>
                  </a:lnTo>
                  <a:close/>
                </a:path>
              </a:pathLst>
            </a:custGeom>
            <a:solidFill>
              <a:srgbClr val="399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" name="Freeform 18"/>
            <p:cNvSpPr/>
            <p:nvPr/>
          </p:nvSpPr>
          <p:spPr bwMode="auto">
            <a:xfrm>
              <a:off x="681037" y="0"/>
              <a:ext cx="360362" cy="549275"/>
            </a:xfrm>
            <a:custGeom>
              <a:avLst/>
              <a:gdLst>
                <a:gd name="T0" fmla="*/ 4 w 399"/>
                <a:gd name="T1" fmla="*/ 92 h 608"/>
                <a:gd name="T2" fmla="*/ 95 w 399"/>
                <a:gd name="T3" fmla="*/ 0 h 608"/>
                <a:gd name="T4" fmla="*/ 399 w 399"/>
                <a:gd name="T5" fmla="*/ 304 h 608"/>
                <a:gd name="T6" fmla="*/ 95 w 399"/>
                <a:gd name="T7" fmla="*/ 608 h 608"/>
                <a:gd name="T8" fmla="*/ 0 w 399"/>
                <a:gd name="T9" fmla="*/ 512 h 608"/>
                <a:gd name="T10" fmla="*/ 212 w 399"/>
                <a:gd name="T11" fmla="*/ 300 h 608"/>
                <a:gd name="T12" fmla="*/ 4 w 399"/>
                <a:gd name="T13" fmla="*/ 92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9" h="608">
                  <a:moveTo>
                    <a:pt x="4" y="92"/>
                  </a:moveTo>
                  <a:lnTo>
                    <a:pt x="95" y="0"/>
                  </a:lnTo>
                  <a:lnTo>
                    <a:pt x="399" y="304"/>
                  </a:lnTo>
                  <a:lnTo>
                    <a:pt x="95" y="608"/>
                  </a:lnTo>
                  <a:lnTo>
                    <a:pt x="0" y="512"/>
                  </a:lnTo>
                  <a:lnTo>
                    <a:pt x="212" y="300"/>
                  </a:lnTo>
                  <a:lnTo>
                    <a:pt x="4" y="92"/>
                  </a:lnTo>
                  <a:close/>
                </a:path>
              </a:pathLst>
            </a:custGeom>
            <a:solidFill>
              <a:srgbClr val="F79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8" name="TextBox 15"/>
          <p:cNvSpPr txBox="1"/>
          <p:nvPr userDrawn="1"/>
        </p:nvSpPr>
        <p:spPr>
          <a:xfrm>
            <a:off x="8100392" y="241995"/>
            <a:ext cx="671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EEF1883-7A0E-4F66-9932-E581691AD397}" type="slidenum">
              <a:rPr lang="zh-CN" altLang="en-US" sz="1800" b="0" smtClean="0">
                <a:solidFill>
                  <a:schemeClr val="accent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pPr algn="ctr"/>
              <a:t>‹#›</a:t>
            </a:fld>
            <a:r>
              <a:rPr lang="zh-CN" altLang="en-US" sz="1800" b="0" dirty="0">
                <a:solidFill>
                  <a:schemeClr val="accent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2022/7/10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2022/7/10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2022/7/10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2022/7/10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2022/7/10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pPr/>
              <a:t>2022/7/10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0"/>
            <a:ext cx="9144000" cy="31748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Rectangle 3"/>
          <p:cNvSpPr txBox="1">
            <a:spLocks noChangeArrowheads="1"/>
          </p:cNvSpPr>
          <p:nvPr/>
        </p:nvSpPr>
        <p:spPr>
          <a:xfrm>
            <a:off x="1683215" y="1928630"/>
            <a:ext cx="5141491" cy="5024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endParaRPr lang="zh-CN" altLang="en-US" sz="3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Rectangle 4"/>
          <p:cNvSpPr txBox="1">
            <a:spLocks noChangeArrowheads="1"/>
          </p:cNvSpPr>
          <p:nvPr/>
        </p:nvSpPr>
        <p:spPr>
          <a:xfrm>
            <a:off x="1031057" y="2389247"/>
            <a:ext cx="5090908" cy="64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组长：张鹏举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组员：靳睿祺 马逸骏 王吉林 吴梓晋 闫一凡</a:t>
            </a:r>
          </a:p>
        </p:txBody>
      </p:sp>
      <p:cxnSp>
        <p:nvCxnSpPr>
          <p:cNvPr id="46" name="直接连接符 5"/>
          <p:cNvCxnSpPr>
            <a:cxnSpLocks noChangeShapeType="1"/>
          </p:cNvCxnSpPr>
          <p:nvPr/>
        </p:nvCxnSpPr>
        <p:spPr bwMode="auto">
          <a:xfrm flipH="1">
            <a:off x="3923928" y="2486603"/>
            <a:ext cx="4617801" cy="0"/>
          </a:xfrm>
          <a:prstGeom prst="line">
            <a:avLst/>
          </a:prstGeom>
          <a:noFill/>
          <a:ln w="12700">
            <a:solidFill>
              <a:schemeClr val="accent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" name="文本框 1"/>
          <p:cNvSpPr txBox="1"/>
          <p:nvPr/>
        </p:nvSpPr>
        <p:spPr>
          <a:xfrm>
            <a:off x="1043608" y="1125740"/>
            <a:ext cx="70567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崴崴来组队项目答辩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1"/>
          <p:cNvSpPr txBox="1"/>
          <p:nvPr/>
        </p:nvSpPr>
        <p:spPr>
          <a:xfrm>
            <a:off x="857880" y="200199"/>
            <a:ext cx="4074160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前端部分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Open Sans Light" panose="020B0306030504020204" pitchFamily="34" charset="0"/>
              </a:rPr>
              <a:t>代码展示</a:t>
            </a:r>
            <a:endParaRPr kumimoji="0" lang="en-GB" altLang="zh-CN" sz="18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Open Sans Light" panose="020B0306030504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D16D5E4-763C-A8E4-12CA-DC89D4E5BA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87" y="605358"/>
            <a:ext cx="4577729" cy="433794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AD04860-8F18-8535-E900-67E3660E87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8024" y="332531"/>
            <a:ext cx="4074160" cy="4883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553660"/>
      </p:ext>
    </p:extLst>
  </p:cSld>
  <p:clrMapOvr>
    <a:masterClrMapping/>
  </p:clrMapOvr>
  <p:transition spd="slow" advClick="0" advTm="0">
    <p:cover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1"/>
          <p:cNvSpPr txBox="1"/>
          <p:nvPr/>
        </p:nvSpPr>
        <p:spPr>
          <a:xfrm>
            <a:off x="857880" y="200199"/>
            <a:ext cx="4074160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吴梓晋工作介绍</a:t>
            </a:r>
            <a:endParaRPr lang="en-GB" altLang="zh-CN" sz="1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2"/>
          <p:cNvSpPr txBox="1"/>
          <p:nvPr/>
        </p:nvSpPr>
        <p:spPr>
          <a:xfrm>
            <a:off x="467544" y="995945"/>
            <a:ext cx="511256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、参与需求评审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、参与数据库设计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、参与类图设计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、在项目开发前期负责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代码仓库管理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、后端参与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【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活动团队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模块开发，包括该模块数据访问层，服务层，控制层及各层间接口的设计与开发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、协助提供解决方案与优化方案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、参与测试并协助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debug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27" name="Picture 3">
            <a:extLst>
              <a:ext uri="{FF2B5EF4-FFF2-40B4-BE49-F238E27FC236}">
                <a16:creationId xmlns:a16="http://schemas.microsoft.com/office/drawing/2014/main" id="{E8FDE514-0D14-A0E2-1FED-58540EE3BA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2702052"/>
            <a:ext cx="2174784" cy="2243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77A253C4-55F4-0422-F919-4F108A6FA2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8952" y="742981"/>
            <a:ext cx="2385227" cy="2537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941751"/>
      </p:ext>
    </p:extLst>
  </p:cSld>
  <p:clrMapOvr>
    <a:masterClrMapping/>
  </p:clrMapOvr>
  <p:transition spd="slow" advClick="0" advTm="0">
    <p:cover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8CE6739-2E2C-1261-F732-9D5ED64831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923678"/>
            <a:ext cx="6459444" cy="2957214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B7E55D89-CE38-86D9-BC0D-EEB5BCA129F8}"/>
              </a:ext>
            </a:extLst>
          </p:cNvPr>
          <p:cNvSpPr txBox="1"/>
          <p:nvPr/>
        </p:nvSpPr>
        <p:spPr>
          <a:xfrm>
            <a:off x="857880" y="200199"/>
            <a:ext cx="4074160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后端部分代码展示</a:t>
            </a:r>
            <a:endParaRPr lang="en-GB" altLang="zh-CN" sz="1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B0EB7A5-B578-041D-A259-88192E9FCB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3968" y="843558"/>
            <a:ext cx="4680299" cy="2715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5355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70F1951-2A53-7F6F-001E-99C4B2CA52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1347614"/>
            <a:ext cx="7236296" cy="3376715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A8C045E9-3C6F-8B0E-72B9-EA7C8CABF281}"/>
              </a:ext>
            </a:extLst>
          </p:cNvPr>
          <p:cNvSpPr txBox="1"/>
          <p:nvPr/>
        </p:nvSpPr>
        <p:spPr>
          <a:xfrm>
            <a:off x="857880" y="200199"/>
            <a:ext cx="4074160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接口文档</a:t>
            </a:r>
            <a:endParaRPr lang="en-US" altLang="zh-CN" sz="1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981467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1"/>
          <p:cNvSpPr txBox="1"/>
          <p:nvPr/>
        </p:nvSpPr>
        <p:spPr>
          <a:xfrm>
            <a:off x="857880" y="200199"/>
            <a:ext cx="4074160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组员闫一凡工作介绍</a:t>
            </a:r>
            <a:endParaRPr lang="en-GB" altLang="zh-CN" sz="1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2"/>
          <p:cNvSpPr txBox="1"/>
          <p:nvPr/>
        </p:nvSpPr>
        <p:spPr>
          <a:xfrm>
            <a:off x="683895" y="915670"/>
            <a:ext cx="7679690" cy="25533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1.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共同参与需求设计和原型设计。</a:t>
            </a:r>
          </a:p>
          <a:p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2.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共同参与数据库中各种表结构的设计，数据类型、默认值等问题的确定。</a:t>
            </a:r>
          </a:p>
          <a:p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3.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利用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springboot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项目和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my-baties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技术实现后端组队模块的开发，包括对该模块数据访问层，服务层，控制层以及各层之间接口的设计和开发，主要的类有对应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team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表的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TeamDAO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，以及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TeamInsertDTO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和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TeamUpdateDTO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，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TeamVO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等，服务层涉及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TeamService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，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TeamServiceImpl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，控制层的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TeamController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；</a:t>
            </a:r>
          </a:p>
          <a:p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4.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利用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vue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框架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axios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异步处理技术和实现前端活动列表页面、活动详情页面、申请活动页面的逻辑功能设计和开发，主要实现了前端用户的组队活动查看，发起组队活动的需求。</a:t>
            </a:r>
          </a:p>
          <a:p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5.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此外，还负责了部分测试和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debug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工作。</a:t>
            </a:r>
          </a:p>
        </p:txBody>
      </p:sp>
    </p:spTree>
  </p:cSld>
  <p:clrMapOvr>
    <a:masterClrMapping/>
  </p:clrMapOvr>
  <p:transition spd="slow" advClick="0" advTm="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Team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50" y="1047115"/>
            <a:ext cx="4332605" cy="404431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23850" y="771525"/>
            <a:ext cx="124968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后端设计的类图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5292090" y="771525"/>
            <a:ext cx="109728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部分代码展示</a:t>
            </a:r>
          </a:p>
        </p:txBody>
      </p:sp>
      <p:pic>
        <p:nvPicPr>
          <p:cNvPr id="6" name="图片 5" descr="7D3%S15}SI8O%2K)]$)2ER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0290" y="1047115"/>
            <a:ext cx="4025900" cy="361251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2045" y="1666240"/>
            <a:ext cx="4163695" cy="34772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VPPTU[JMDW[T2W`MDU588M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705" y="988060"/>
            <a:ext cx="8308340" cy="403923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52095" y="699770"/>
            <a:ext cx="1889125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knife4j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接口文档部分展示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95605" y="771525"/>
            <a:ext cx="140208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前端部分代码展示</a:t>
            </a:r>
          </a:p>
        </p:txBody>
      </p:sp>
      <p:pic>
        <p:nvPicPr>
          <p:cNvPr id="3" name="图片 2" descr="H%RG(~YU1LUU1%85YAFC%IH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4030" y="699770"/>
            <a:ext cx="4709795" cy="4492625"/>
          </a:xfrm>
          <a:prstGeom prst="rect">
            <a:avLst/>
          </a:prstGeom>
        </p:spPr>
      </p:pic>
      <p:pic>
        <p:nvPicPr>
          <p:cNvPr id="4" name="图片 3" descr="`EFPT]S~%IZ)`6K)ZTOVRBR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8490" y="628015"/>
            <a:ext cx="4344670" cy="49282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1"/>
          <p:cNvSpPr txBox="1"/>
          <p:nvPr/>
        </p:nvSpPr>
        <p:spPr>
          <a:xfrm>
            <a:off x="857880" y="200199"/>
            <a:ext cx="4074160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张鹏举工作介绍</a:t>
            </a:r>
            <a:endParaRPr lang="en-GB" altLang="zh-CN" sz="1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2D2D879-6D94-A113-C143-EA7CF226F1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699542"/>
            <a:ext cx="3404952" cy="2382541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0D5243CD-DD84-936B-575F-E45432A71B32}"/>
              </a:ext>
            </a:extLst>
          </p:cNvPr>
          <p:cNvSpPr txBox="1"/>
          <p:nvPr/>
        </p:nvSpPr>
        <p:spPr>
          <a:xfrm>
            <a:off x="4067944" y="843558"/>
            <a:ext cx="424847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数据库设计和类图设计；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完成</a:t>
            </a:r>
            <a:r>
              <a:rPr lang="en-US" altLang="zh-CN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user_team_relation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表的后端实现；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0"/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完成前端用户个人信息的展示和修改界面，而用户个人信息的界面中包括“我参与的”和“我发起的”，即是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r>
              <a:rPr lang="en-US" altLang="zh-CN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user_team_relation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前端界面。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66942A6-8A06-AB71-CC08-A0D0DC687B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3334" y="2567296"/>
            <a:ext cx="3558570" cy="2311632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68D0C6CE-8E4A-195E-7FC7-9D4EA03D8111}"/>
              </a:ext>
            </a:extLst>
          </p:cNvPr>
          <p:cNvSpPr txBox="1"/>
          <p:nvPr/>
        </p:nvSpPr>
        <p:spPr>
          <a:xfrm>
            <a:off x="5396685" y="2893815"/>
            <a:ext cx="345638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Helvetica Neue"/>
              </a:rPr>
              <a:t>后端</a:t>
            </a:r>
            <a:r>
              <a:rPr kumimoji="0" lang="zh-CN" altLang="en-US" sz="12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Helvetica Neue"/>
              </a:rPr>
              <a:t>用户组队表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Helvetica Neue"/>
              </a:rPr>
              <a:t>模块的开发，包括对该模块数据访问层，服务层，控制层以及各层之间接口的设计和开发，主要的类有</a:t>
            </a:r>
            <a:r>
              <a:rPr kumimoji="0" lang="en-US" altLang="zh-CN" sz="1200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Helvetica Neue"/>
              </a:rPr>
              <a:t>userTeamRelationDAO</a:t>
            </a:r>
            <a:r>
              <a:rPr kumimoji="0" lang="zh-CN" altLang="en-US" sz="12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Helvetica Neue"/>
              </a:rPr>
              <a:t>、</a:t>
            </a: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Helvetica Neue"/>
              </a:rPr>
              <a:t> </a:t>
            </a:r>
            <a:r>
              <a:rPr kumimoji="0" lang="en-US" altLang="zh-CN" sz="1200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Helvetica Neue"/>
              </a:rPr>
              <a:t>userTeamRelationDTO</a:t>
            </a:r>
            <a:r>
              <a:rPr kumimoji="0" lang="zh-CN" altLang="en-US" sz="12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Helvetica Neue"/>
              </a:rPr>
              <a:t>和</a:t>
            </a:r>
            <a:r>
              <a:rPr kumimoji="0" lang="en-US" altLang="zh-CN" sz="1200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Helvetica Neue"/>
              </a:rPr>
              <a:t>userTeamRelationVO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Helvetica Neue"/>
              </a:rPr>
              <a:t>，涉及到的服务有</a:t>
            </a:r>
            <a:r>
              <a:rPr kumimoji="0" lang="en-US" altLang="zh-CN" sz="1200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Helvetica Neue"/>
              </a:rPr>
              <a:t>selectById</a:t>
            </a:r>
            <a:r>
              <a:rPr kumimoji="0" lang="zh-CN" altLang="en-US" sz="12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Helvetica Neue"/>
              </a:rPr>
              <a:t>、</a:t>
            </a: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Helvetica Neue"/>
              </a:rPr>
              <a:t> </a:t>
            </a:r>
            <a:r>
              <a:rPr kumimoji="0" lang="en-US" altLang="zh-CN" sz="1200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Helvetica Neue"/>
              </a:rPr>
              <a:t>selectByUserId</a:t>
            </a:r>
            <a:r>
              <a:rPr kumimoji="0" lang="zh-CN" altLang="en-US" sz="12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Helvetica Neue"/>
              </a:rPr>
              <a:t>、</a:t>
            </a: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Helvetica Neue"/>
              </a:rPr>
              <a:t> </a:t>
            </a:r>
            <a:r>
              <a:rPr kumimoji="0" lang="en-US" altLang="zh-CN" sz="1200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Helvetica Neue"/>
              </a:rPr>
              <a:t>selectJoin</a:t>
            </a:r>
            <a:r>
              <a:rPr kumimoji="0" lang="zh-CN" altLang="en-US" sz="12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Helvetica Neue"/>
              </a:rPr>
              <a:t>、</a:t>
            </a: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Helvetica Neue"/>
              </a:rPr>
              <a:t> </a:t>
            </a:r>
            <a:r>
              <a:rPr kumimoji="0" lang="en-US" altLang="zh-CN" sz="1200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Helvetica Neue"/>
              </a:rPr>
              <a:t>selectLaunch</a:t>
            </a:r>
            <a:r>
              <a:rPr kumimoji="0" lang="zh-CN" altLang="en-US" sz="12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Helvetica Neue"/>
              </a:rPr>
              <a:t>和</a:t>
            </a: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Helvetica Neue"/>
              </a:rPr>
              <a:t>insert </a:t>
            </a:r>
            <a:r>
              <a:rPr lang="zh-CN" altLang="en-US" sz="1200" dirty="0">
                <a:solidFill>
                  <a:srgbClr val="333333"/>
                </a:solidFill>
                <a:latin typeface="Arial" panose="020B0604020202020204" pitchFamily="34" charset="0"/>
                <a:ea typeface="Helvetica Neue"/>
              </a:rPr>
              <a:t>。</a:t>
            </a:r>
            <a:endParaRPr kumimoji="0" lang="zh-CN" altLang="zh-CN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57532816"/>
      </p:ext>
    </p:extLst>
  </p:cSld>
  <p:clrMapOvr>
    <a:masterClrMapping/>
  </p:clrMapOvr>
  <p:transition spd="slow" advClick="0" advTm="0">
    <p:cover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A7FB406C-22DD-E33F-4137-08ECAEDA6797}"/>
              </a:ext>
            </a:extLst>
          </p:cNvPr>
          <p:cNvSpPr txBox="1"/>
          <p:nvPr/>
        </p:nvSpPr>
        <p:spPr>
          <a:xfrm>
            <a:off x="708050" y="771550"/>
            <a:ext cx="388843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在后端引入</a:t>
            </a:r>
            <a:r>
              <a:rPr lang="en-US" altLang="zh-CN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mybatis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框架，它内部封装了</a:t>
            </a:r>
            <a:r>
              <a:rPr lang="en-US" altLang="zh-CN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jdbc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，只需要关注</a:t>
            </a:r>
            <a:r>
              <a:rPr lang="en-US" altLang="zh-CN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sql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语句本身，不需要花费精力去处理加载驱动、创建连接、创建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statement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等繁杂的过程。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引入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knife4j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来管理接口，提高编写前端脚本的效率。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0FF860B-F7E0-2A0A-94BB-5F008864AD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93" t="786" r="437"/>
          <a:stretch/>
        </p:blipFill>
        <p:spPr>
          <a:xfrm>
            <a:off x="2339752" y="2134275"/>
            <a:ext cx="3467906" cy="287941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417483A-FBED-047A-5256-5823DEC9F1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1272" y="699542"/>
            <a:ext cx="1894678" cy="3954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8444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1"/>
          <p:cNvSpPr txBox="1"/>
          <p:nvPr/>
        </p:nvSpPr>
        <p:spPr>
          <a:xfrm>
            <a:off x="857880" y="200199"/>
            <a:ext cx="4074160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功能截图</a:t>
            </a:r>
            <a:endParaRPr lang="en-GB" altLang="zh-CN" sz="1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D20BC39-1539-4E36-9750-535E0AFF966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771551"/>
            <a:ext cx="5372676" cy="2088232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E272325-4EDB-FB3F-83EE-07CB5DEEBC6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896" y="2067694"/>
            <a:ext cx="4833174" cy="253288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18290514"/>
      </p:ext>
    </p:extLst>
  </p:cSld>
  <p:clrMapOvr>
    <a:masterClrMapping/>
  </p:clrMapOvr>
  <p:transition spd="slow" advClick="0" advTm="0">
    <p:cover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5B5C711-A80B-7356-3E67-6A3B357B5D97}"/>
              </a:ext>
            </a:extLst>
          </p:cNvPr>
          <p:cNvSpPr txBox="1"/>
          <p:nvPr/>
        </p:nvSpPr>
        <p:spPr>
          <a:xfrm>
            <a:off x="683568" y="843558"/>
            <a:ext cx="3600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Helvetica Neue"/>
              </a:rPr>
              <a:t>前端</a:t>
            </a:r>
            <a:r>
              <a:rPr kumimoji="0" lang="zh-CN" altLang="en-US" sz="1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Helvetica Neue"/>
              </a:rPr>
              <a:t>个人信息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Helvetica Neue"/>
              </a:rPr>
              <a:t>页面和</a:t>
            </a:r>
            <a:r>
              <a:rPr kumimoji="0" lang="zh-CN" altLang="en-US" sz="1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Helvetica Neue"/>
              </a:rPr>
              <a:t>个人信息修改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Helvetica Neue"/>
              </a:rPr>
              <a:t>页面的逻辑功能设计和开发，主要实现了</a:t>
            </a:r>
            <a:r>
              <a:rPr kumimoji="0" lang="zh-CN" altLang="en-US" sz="1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Helvetica Neue"/>
              </a:rPr>
              <a:t>个人信息的获取和展示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Helvetica Neue"/>
              </a:rPr>
              <a:t>，</a:t>
            </a:r>
            <a:r>
              <a:rPr kumimoji="0" lang="zh-CN" altLang="en-US" sz="1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Helvetica Neue"/>
              </a:rPr>
              <a:t>其中包括了用户参与和发起的活动列表展示；以及个人信息的修改。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1433940-4B05-752A-15A3-21B519B267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2488" y="757438"/>
            <a:ext cx="3491960" cy="284454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BC3F414-7DF4-F824-E5F5-4087B1B493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608" y="2787774"/>
            <a:ext cx="3837615" cy="177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4677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1"/>
          <p:cNvSpPr txBox="1"/>
          <p:nvPr/>
        </p:nvSpPr>
        <p:spPr>
          <a:xfrm>
            <a:off x="857880" y="200199"/>
            <a:ext cx="4074160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组员靳睿祺工作介绍</a:t>
            </a:r>
            <a:endParaRPr lang="en-GB" altLang="zh-CN" sz="1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2"/>
          <p:cNvSpPr txBox="1"/>
          <p:nvPr/>
        </p:nvSpPr>
        <p:spPr>
          <a:xfrm>
            <a:off x="928662" y="928675"/>
            <a:ext cx="767578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共同参与需求设计和原型设计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共同参与数据库设计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后端利用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my-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baties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message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模块的开发，包括对模块数据访问层、服务层、控制层以及各层之间接口的设计和开发，主要的类有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MessageDAO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MessageInsertDTO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MessageUpdateDTO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MessageVO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MessageService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MessageServiceImpl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MessageController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，涉及到的服务有消息的查询，插入和修改：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F99AC4F2-33DA-4F99-BFA9-C8E2490153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4241" y="2787774"/>
            <a:ext cx="3390476" cy="2209524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13C31B35-AA59-41DD-84A2-AE121EA4D4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6555" y="2787774"/>
            <a:ext cx="3128529" cy="22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764601"/>
      </p:ext>
    </p:extLst>
  </p:cSld>
  <p:clrMapOvr>
    <a:masterClrMapping/>
  </p:clrMapOvr>
  <p:transition spd="slow" advClick="0" advTm="0">
    <p:cover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1"/>
          <p:cNvSpPr txBox="1"/>
          <p:nvPr/>
        </p:nvSpPr>
        <p:spPr>
          <a:xfrm>
            <a:off x="857880" y="200199"/>
            <a:ext cx="4074160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组员靳睿祺工作介绍</a:t>
            </a:r>
            <a:endParaRPr lang="en-GB" altLang="zh-CN" sz="1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2"/>
          <p:cNvSpPr txBox="1"/>
          <p:nvPr/>
        </p:nvSpPr>
        <p:spPr>
          <a:xfrm>
            <a:off x="928662" y="928675"/>
            <a:ext cx="76757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后端部分代码展示：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4DB62E5-84BE-4D16-887C-88124C276C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1419620"/>
            <a:ext cx="2664296" cy="3523679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D64321ED-41E1-4D0D-B521-919CA6C84D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7553" y="1419619"/>
            <a:ext cx="2808312" cy="3523679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64C82991-69D7-459F-ABB9-85B2CDBE91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3587" y="1419620"/>
            <a:ext cx="2572870" cy="3523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539139"/>
      </p:ext>
    </p:extLst>
  </p:cSld>
  <p:clrMapOvr>
    <a:masterClrMapping/>
  </p:clrMapOvr>
  <p:transition spd="slow" advClick="0" advTm="0">
    <p:cover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1"/>
          <p:cNvSpPr txBox="1"/>
          <p:nvPr/>
        </p:nvSpPr>
        <p:spPr>
          <a:xfrm>
            <a:off x="857880" y="200199"/>
            <a:ext cx="4074160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组员靳睿祺工作介绍</a:t>
            </a:r>
            <a:endParaRPr lang="en-GB" altLang="zh-CN" sz="1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2"/>
          <p:cNvSpPr txBox="1"/>
          <p:nvPr/>
        </p:nvSpPr>
        <p:spPr>
          <a:xfrm>
            <a:off x="928662" y="928675"/>
            <a:ext cx="76757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前端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message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页面的逻辑功能设计和开发，主要实现了组队申请消息的展示，同意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拒绝组队申请，已阅组队申请，以及消息处理后对于组队信息的修改：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8417340-291B-4BA2-B88C-A383B0C1F9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662" y="1917558"/>
            <a:ext cx="3456384" cy="2088232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2F904A7-81FE-4A55-B0F8-6808283B9D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6555" y="1923579"/>
            <a:ext cx="3621869" cy="2082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09666"/>
      </p:ext>
    </p:extLst>
  </p:cSld>
  <p:clrMapOvr>
    <a:masterClrMapping/>
  </p:clrMapOvr>
  <p:transition spd="slow" advClick="0" advTm="0">
    <p:cover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1"/>
          <p:cNvSpPr txBox="1"/>
          <p:nvPr/>
        </p:nvSpPr>
        <p:spPr>
          <a:xfrm>
            <a:off x="857880" y="200199"/>
            <a:ext cx="4074160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组员靳睿祺工作介绍</a:t>
            </a:r>
            <a:endParaRPr lang="en-GB" altLang="zh-CN" sz="1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2"/>
          <p:cNvSpPr txBox="1"/>
          <p:nvPr/>
        </p:nvSpPr>
        <p:spPr>
          <a:xfrm>
            <a:off x="928662" y="928675"/>
            <a:ext cx="76757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前端部分代码展示：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FF432B9-0D3E-4FD5-9450-6EE098F54D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1" y="1288939"/>
            <a:ext cx="2448272" cy="355888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F34E4BE-D070-4268-8B20-195639DF64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3848" y="1288938"/>
            <a:ext cx="2537711" cy="355888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D0350C3-A9D8-4A77-ACEC-BFEB171416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5574" y="1288938"/>
            <a:ext cx="2430842" cy="3558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779288"/>
      </p:ext>
    </p:extLst>
  </p:cSld>
  <p:clrMapOvr>
    <a:masterClrMapping/>
  </p:clrMapOvr>
  <p:transition spd="slow" advClick="0" advTm="0">
    <p:cover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1"/>
          <p:cNvSpPr txBox="1"/>
          <p:nvPr/>
        </p:nvSpPr>
        <p:spPr>
          <a:xfrm>
            <a:off x="857880" y="200199"/>
            <a:ext cx="4074160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组员靳睿祺工作介绍</a:t>
            </a:r>
            <a:endParaRPr lang="en-GB" altLang="zh-CN" sz="1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2"/>
          <p:cNvSpPr txBox="1"/>
          <p:nvPr/>
        </p:nvSpPr>
        <p:spPr>
          <a:xfrm>
            <a:off x="928662" y="928675"/>
            <a:ext cx="76757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还负责了数据库构建，表数据设计的工作：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618DBA4-7B83-44D0-971C-BC635D2A61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705" y="1419622"/>
            <a:ext cx="1534063" cy="1895019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1606CA84-F832-4134-8E22-74D6FE7540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9832" y="1419622"/>
            <a:ext cx="1421145" cy="1895019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1D787DF5-8D4F-4478-A7DA-20C82233F5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9704" y="3579862"/>
            <a:ext cx="7218873" cy="120516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ED94F07-A3BF-40CB-A30E-35D68EB3D0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00226" y="1419622"/>
            <a:ext cx="3168352" cy="1889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814084"/>
      </p:ext>
    </p:extLst>
  </p:cSld>
  <p:clrMapOvr>
    <a:masterClrMapping/>
  </p:clrMapOvr>
  <p:transition spd="slow" advClick="0" advTm="0">
    <p:cover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08CB1D45-464C-782A-214F-254FCD97EADB}"/>
              </a:ext>
            </a:extLst>
          </p:cNvPr>
          <p:cNvSpPr txBox="1"/>
          <p:nvPr/>
        </p:nvSpPr>
        <p:spPr>
          <a:xfrm>
            <a:off x="971600" y="987574"/>
            <a:ext cx="6912768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charset="-122"/>
                <a:ea typeface="黑体" panose="02010609060101010101" charset="-122"/>
              </a:rPr>
              <a:t>1.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charset="-122"/>
                <a:ea typeface="黑体" panose="02010609060101010101" charset="-122"/>
              </a:rPr>
              <a:t>共同参与需求设计和原型设计。</a:t>
            </a:r>
          </a:p>
          <a:p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charset="-122"/>
                <a:ea typeface="黑体" panose="02010609060101010101" charset="-122"/>
              </a:rPr>
              <a:t>2.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charset="-122"/>
                <a:ea typeface="黑体" panose="02010609060101010101" charset="-122"/>
              </a:rPr>
              <a:t>共同参与数据库中各种表结构的设计，数据类型、默认值等问题的确定。</a:t>
            </a:r>
          </a:p>
          <a:p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charset="-122"/>
                <a:ea typeface="黑体" panose="02010609060101010101" charset="-122"/>
              </a:rPr>
              <a:t>3.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charset="-122"/>
                <a:ea typeface="黑体" panose="02010609060101010101" charset="-122"/>
              </a:rPr>
              <a:t>利用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charset="-122"/>
                <a:ea typeface="黑体" panose="02010609060101010101" charset="-122"/>
              </a:rPr>
              <a:t>my-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charset="-122"/>
                <a:ea typeface="黑体" panose="02010609060101010101" charset="-122"/>
              </a:rPr>
              <a:t>baties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charset="-122"/>
                <a:ea typeface="黑体" panose="02010609060101010101" charset="-122"/>
              </a:rPr>
              <a:t>实现后端用户信息模块的开发，包括对该模块数据访问层，服务层，控制层以及各层之间接口的设计和开发，主要的类有对应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charset="-122"/>
                <a:ea typeface="黑体" panose="02010609060101010101" charset="-122"/>
              </a:rPr>
              <a:t>UserInfo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charset="-122"/>
                <a:ea typeface="黑体" panose="02010609060101010101" charset="-122"/>
              </a:rPr>
              <a:t>表的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charset="-122"/>
                <a:ea typeface="黑体" panose="02010609060101010101" charset="-122"/>
              </a:rPr>
              <a:t>UserInfoDAO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charset="-122"/>
                <a:ea typeface="黑体" panose="02010609060101010101" charset="-122"/>
              </a:rPr>
              <a:t>，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charset="-122"/>
                <a:ea typeface="黑体" panose="02010609060101010101" charset="-122"/>
              </a:rPr>
              <a:t>UserInfoDTO,UserUpdateDTO,UserInsertDTO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charset="-122"/>
                <a:ea typeface="黑体" panose="02010609060101010101" charset="-122"/>
              </a:rPr>
              <a:t>，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charset="-122"/>
                <a:ea typeface="黑体" panose="02010609060101010101" charset="-122"/>
              </a:rPr>
              <a:t>UserInfoVO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charset="-122"/>
                <a:ea typeface="黑体" panose="02010609060101010101" charset="-122"/>
              </a:rPr>
              <a:t>，服务层涉及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charset="-122"/>
                <a:ea typeface="黑体" panose="02010609060101010101" charset="-122"/>
              </a:rPr>
              <a:t>UserInfoService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charset="-122"/>
                <a:ea typeface="黑体" panose="02010609060101010101" charset="-122"/>
              </a:rPr>
              <a:t>，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charset="-122"/>
                <a:ea typeface="黑体" panose="02010609060101010101" charset="-122"/>
              </a:rPr>
              <a:t>UserInfoServiceImpl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charset="-122"/>
                <a:ea typeface="黑体" panose="02010609060101010101" charset="-122"/>
              </a:rPr>
              <a:t>，控制层的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charset="-122"/>
                <a:ea typeface="黑体" panose="02010609060101010101" charset="-122"/>
              </a:rPr>
              <a:t>UserInfoController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charset="-122"/>
                <a:ea typeface="黑体" panose="02010609060101010101" charset="-122"/>
              </a:rPr>
              <a:t>；</a:t>
            </a:r>
          </a:p>
          <a:p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charset="-122"/>
                <a:ea typeface="黑体" panose="02010609060101010101" charset="-122"/>
              </a:rPr>
              <a:t>4.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charset="-122"/>
                <a:ea typeface="黑体" panose="02010609060101010101" charset="-122"/>
              </a:rPr>
              <a:t>利用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charset="-122"/>
                <a:ea typeface="黑体" panose="02010609060101010101" charset="-122"/>
              </a:rPr>
              <a:t>vue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charset="-122"/>
                <a:ea typeface="黑体" panose="02010609060101010101" charset="-122"/>
              </a:rPr>
              <a:t>技术实现前端用户信息页面、修改用户信息页面的开发和逻辑功能实现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黑体" panose="02010609060101010101" charset="-122"/>
              <a:ea typeface="黑体" panose="02010609060101010101" charset="-122"/>
            </a:endParaRPr>
          </a:p>
          <a:p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charset="-122"/>
                <a:ea typeface="黑体" panose="02010609060101010101" charset="-122"/>
              </a:rPr>
              <a:t>5.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charset="-122"/>
                <a:ea typeface="黑体" panose="02010609060101010101" charset="-122"/>
              </a:rPr>
              <a:t>负责使用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charset="-122"/>
                <a:ea typeface="黑体" panose="02010609060101010101" charset="-122"/>
              </a:rPr>
              <a:t>bootstrap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charset="-122"/>
                <a:ea typeface="黑体" panose="02010609060101010101" charset="-122"/>
              </a:rPr>
              <a:t>对前端页面进行设计和风格的统一，增强项目的实用性和易用性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06F2854-EEDF-A826-B1C6-506AE4878CCE}"/>
              </a:ext>
            </a:extLst>
          </p:cNvPr>
          <p:cNvSpPr txBox="1"/>
          <p:nvPr/>
        </p:nvSpPr>
        <p:spPr>
          <a:xfrm>
            <a:off x="857880" y="200199"/>
            <a:ext cx="4074160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组员马逸骏工作介绍</a:t>
            </a:r>
            <a:endParaRPr lang="en-GB" altLang="zh-CN" sz="1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334972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756F2F65-957C-7AFE-7D53-A17DC7577C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833609"/>
            <a:ext cx="3848397" cy="4109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100E3E4E-05AB-33AE-F4C6-E2ADE3143690}"/>
              </a:ext>
            </a:extLst>
          </p:cNvPr>
          <p:cNvSpPr txBox="1"/>
          <p:nvPr/>
        </p:nvSpPr>
        <p:spPr>
          <a:xfrm>
            <a:off x="857880" y="200199"/>
            <a:ext cx="4074160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后端设计类图</a:t>
            </a:r>
            <a:r>
              <a:rPr lang="en-US" altLang="zh-CN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代码</a:t>
            </a:r>
            <a:endParaRPr lang="en-GB" altLang="zh-CN" sz="1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6157C86-FC8D-A821-73D6-A013FB5D23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5414" y="987574"/>
            <a:ext cx="4796795" cy="3821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4671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34313-84C6-1696-466C-4745CC38B214}"/>
              </a:ext>
            </a:extLst>
          </p:cNvPr>
          <p:cNvSpPr txBox="1"/>
          <p:nvPr/>
        </p:nvSpPr>
        <p:spPr>
          <a:xfrm>
            <a:off x="857880" y="200199"/>
            <a:ext cx="4074160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前端代码</a:t>
            </a:r>
            <a:endParaRPr lang="en-GB" altLang="zh-CN" sz="1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D124666-0C17-2F9C-AAA7-448306FD20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886322"/>
            <a:ext cx="3540485" cy="405697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09373BC-9B9A-9668-D1D8-EE2BCB64F6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6061" y="886322"/>
            <a:ext cx="3858540" cy="4056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3874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CD80C3C-5B72-FE0B-BA96-FBE1F552B8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699542"/>
            <a:ext cx="7498628" cy="4310089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D629029E-C982-6B7D-5922-5A88A282A849}"/>
              </a:ext>
            </a:extLst>
          </p:cNvPr>
          <p:cNvSpPr txBox="1"/>
          <p:nvPr/>
        </p:nvSpPr>
        <p:spPr>
          <a:xfrm>
            <a:off x="857880" y="200199"/>
            <a:ext cx="4074160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接口文档</a:t>
            </a:r>
            <a:endParaRPr lang="en-GB" altLang="zh-CN" sz="1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698528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91DC977-A635-562F-1E66-9F525FDF104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771550"/>
            <a:ext cx="4896544" cy="2117134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A7A4A3A8-0214-C8EA-078A-6C31A7C89F2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2507463"/>
            <a:ext cx="4896545" cy="191446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242382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629029E-C982-6B7D-5922-5A88A282A849}"/>
              </a:ext>
            </a:extLst>
          </p:cNvPr>
          <p:cNvSpPr txBox="1"/>
          <p:nvPr/>
        </p:nvSpPr>
        <p:spPr>
          <a:xfrm>
            <a:off x="857880" y="200199"/>
            <a:ext cx="4074160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US" altLang="zh-CN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Bootstrap</a:t>
            </a:r>
            <a:r>
              <a:rPr lang="zh-CN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设计界面</a:t>
            </a:r>
            <a:endParaRPr lang="en-GB" altLang="zh-CN" sz="1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13FA2E2-D479-7BA3-8152-98C2AC0CDE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2552208"/>
            <a:ext cx="2775683" cy="206338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40D842A-52CE-3A44-21E4-67703C08BF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1880" y="530795"/>
            <a:ext cx="4571999" cy="256107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4BFB31DB-145E-4912-74F4-4AE0D2CD17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5192" y="2516762"/>
            <a:ext cx="3149749" cy="2694972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CE89D4C8-7EA8-7F19-CABE-10D177E736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6446" y="3003719"/>
            <a:ext cx="3514679" cy="192258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97BD1BA6-FD41-B530-FB9F-A9987841F8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504" y="522930"/>
            <a:ext cx="3957710" cy="2178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8003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CE170F6-C231-962D-D984-2F17A8E8608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699542"/>
            <a:ext cx="3333207" cy="2448272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E9D2211B-B4AE-7CAF-F2C7-83DC6A3D48E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4302" y="2787774"/>
            <a:ext cx="3756156" cy="227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B26E2B7-AC98-CB20-2DED-0BD14119090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699542"/>
            <a:ext cx="3645727" cy="244827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756918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1"/>
          <p:cNvSpPr txBox="1"/>
          <p:nvPr/>
        </p:nvSpPr>
        <p:spPr>
          <a:xfrm>
            <a:off x="857880" y="200199"/>
            <a:ext cx="4074160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分工</a:t>
            </a:r>
            <a:endParaRPr lang="en-GB" altLang="zh-CN" sz="1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6A17E068-0EE0-5BA4-8868-C55B8D4732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5866521"/>
              </p:ext>
            </p:extLst>
          </p:nvPr>
        </p:nvGraphicFramePr>
        <p:xfrm>
          <a:off x="971600" y="1491630"/>
          <a:ext cx="6408712" cy="1800198"/>
        </p:xfrm>
        <a:graphic>
          <a:graphicData uri="http://schemas.openxmlformats.org/drawingml/2006/table">
            <a:tbl>
              <a:tblPr/>
              <a:tblGrid>
                <a:gridCol w="521466">
                  <a:extLst>
                    <a:ext uri="{9D8B030D-6E8A-4147-A177-3AD203B41FA5}">
                      <a16:colId xmlns:a16="http://schemas.microsoft.com/office/drawing/2014/main" val="1772724469"/>
                    </a:ext>
                  </a:extLst>
                </a:gridCol>
                <a:gridCol w="1009612">
                  <a:extLst>
                    <a:ext uri="{9D8B030D-6E8A-4147-A177-3AD203B41FA5}">
                      <a16:colId xmlns:a16="http://schemas.microsoft.com/office/drawing/2014/main" val="398400121"/>
                    </a:ext>
                  </a:extLst>
                </a:gridCol>
                <a:gridCol w="265031">
                  <a:extLst>
                    <a:ext uri="{9D8B030D-6E8A-4147-A177-3AD203B41FA5}">
                      <a16:colId xmlns:a16="http://schemas.microsoft.com/office/drawing/2014/main" val="3587321145"/>
                    </a:ext>
                  </a:extLst>
                </a:gridCol>
                <a:gridCol w="4612603">
                  <a:extLst>
                    <a:ext uri="{9D8B030D-6E8A-4147-A177-3AD203B41FA5}">
                      <a16:colId xmlns:a16="http://schemas.microsoft.com/office/drawing/2014/main" val="1891719795"/>
                    </a:ext>
                  </a:extLst>
                </a:gridCol>
              </a:tblGrid>
              <a:tr h="300033"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zh-CN" altLang="en-US" sz="1100" b="1" i="0" spc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张鹏举</a:t>
                      </a:r>
                      <a:endParaRPr lang="zh-CN" altLang="en-US">
                        <a:effectLst/>
                      </a:endParaRPr>
                    </a:p>
                  </a:txBody>
                  <a:tcPr marL="7620" marR="7620" marT="7620" marB="7620" anchor="ctr">
                    <a:lnL w="7620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</a:pPr>
                      <a:r>
                        <a:rPr lang="en-US" altLang="zh-CN" sz="1100" b="0" i="0" spc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201900800596</a:t>
                      </a:r>
                      <a:endParaRPr lang="zh-CN" altLang="en-US">
                        <a:effectLst/>
                      </a:endParaRPr>
                    </a:p>
                  </a:txBody>
                  <a:tcPr marL="7620" marR="7620" marT="7620" marB="7620" anchor="b">
                    <a:lnL w="7620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</a:pPr>
                      <a:r>
                        <a:rPr lang="en-US" altLang="zh-CN" sz="1100" b="0" i="0" spc="0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16%</a:t>
                      </a:r>
                      <a:endParaRPr lang="zh-CN" altLang="en-US" dirty="0">
                        <a:effectLst/>
                      </a:endParaRPr>
                    </a:p>
                  </a:txBody>
                  <a:tcPr marL="7620" marR="7620" marT="7620" marB="7620" anchor="b">
                    <a:lnL w="7620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lnSpc>
                          <a:spcPct val="100000"/>
                        </a:lnSpc>
                      </a:pPr>
                      <a:r>
                        <a:rPr lang="zh-CN" altLang="en-US" sz="1100" b="0" i="0" spc="0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组队模块、用户信息模块、前后端开发、类图设计、数据库设计</a:t>
                      </a:r>
                      <a:endParaRPr lang="zh-CN" altLang="en-US" dirty="0">
                        <a:effectLst/>
                      </a:endParaRPr>
                    </a:p>
                  </a:txBody>
                  <a:tcPr marL="7620" marR="7620" marT="7620" marB="7620" anchor="b">
                    <a:lnL w="7620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05881310"/>
                  </a:ext>
                </a:extLst>
              </a:tr>
              <a:tr h="300033"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zh-CN" altLang="en-US" sz="1100" b="0" i="0" spc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王吉林</a:t>
                      </a:r>
                      <a:endParaRPr lang="zh-CN" altLang="en-US">
                        <a:effectLst/>
                      </a:endParaRPr>
                    </a:p>
                  </a:txBody>
                  <a:tcPr marL="7620" marR="7620" marT="7620" marB="7620" anchor="ctr">
                    <a:lnL w="7620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</a:pPr>
                      <a:r>
                        <a:rPr lang="en-US" altLang="zh-CN" sz="1100" b="0" i="0" spc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201900800524</a:t>
                      </a:r>
                      <a:endParaRPr lang="zh-CN" altLang="en-US">
                        <a:effectLst/>
                      </a:endParaRPr>
                    </a:p>
                  </a:txBody>
                  <a:tcPr marL="7620" marR="7620" marT="7620" marB="7620" anchor="b">
                    <a:lnL w="7620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</a:pPr>
                      <a:r>
                        <a:rPr lang="en-US" altLang="zh-CN" sz="1100" b="0" i="0" spc="0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20%</a:t>
                      </a:r>
                      <a:endParaRPr lang="zh-CN" altLang="en-US" dirty="0">
                        <a:effectLst/>
                      </a:endParaRPr>
                    </a:p>
                  </a:txBody>
                  <a:tcPr marL="7620" marR="7620" marT="7620" marB="7620" anchor="b">
                    <a:lnL w="7620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lnSpc>
                          <a:spcPct val="100000"/>
                        </a:lnSpc>
                      </a:pPr>
                      <a:r>
                        <a:rPr lang="zh-CN" altLang="en-US" sz="1100" b="0" i="0" spc="0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用户模块、前后端开发、类图设计、数据库设计、整合测试</a:t>
                      </a:r>
                      <a:endParaRPr lang="zh-CN" altLang="en-US" dirty="0">
                        <a:effectLst/>
                      </a:endParaRPr>
                    </a:p>
                  </a:txBody>
                  <a:tcPr marL="7620" marR="7620" marT="7620" marB="7620" anchor="b">
                    <a:lnL w="7620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45741487"/>
                  </a:ext>
                </a:extLst>
              </a:tr>
              <a:tr h="300033"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zh-CN" altLang="en-US" sz="1100" b="0" i="0" spc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闫一凡</a:t>
                      </a:r>
                      <a:endParaRPr lang="zh-CN" altLang="en-US">
                        <a:effectLst/>
                      </a:endParaRPr>
                    </a:p>
                  </a:txBody>
                  <a:tcPr marL="7620" marR="7620" marT="7620" marB="7620" anchor="ctr">
                    <a:lnL w="7620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</a:pPr>
                      <a:r>
                        <a:rPr lang="en-US" altLang="zh-CN" sz="1100" b="0" i="0" spc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201900800554</a:t>
                      </a:r>
                      <a:endParaRPr lang="zh-CN" altLang="en-US">
                        <a:effectLst/>
                      </a:endParaRPr>
                    </a:p>
                  </a:txBody>
                  <a:tcPr marL="7620" marR="7620" marT="7620" marB="7620" anchor="b">
                    <a:lnL w="7620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</a:pPr>
                      <a:r>
                        <a:rPr lang="en-US" altLang="zh-CN" sz="1100" b="0" i="0" spc="0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20%</a:t>
                      </a:r>
                      <a:endParaRPr lang="zh-CN" altLang="en-US" dirty="0">
                        <a:effectLst/>
                      </a:endParaRPr>
                    </a:p>
                  </a:txBody>
                  <a:tcPr marL="7620" marR="7620" marT="7620" marB="7620" anchor="b">
                    <a:lnL w="7620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lnSpc>
                          <a:spcPct val="100000"/>
                        </a:lnSpc>
                      </a:pPr>
                      <a:r>
                        <a:rPr lang="zh-CN" altLang="en-US" sz="1100" b="0" i="0" spc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活动模块、前后端开发、类图设计、数据库设计</a:t>
                      </a:r>
                      <a:endParaRPr lang="zh-CN" altLang="en-US">
                        <a:effectLst/>
                      </a:endParaRPr>
                    </a:p>
                  </a:txBody>
                  <a:tcPr marL="7620" marR="7620" marT="7620" marB="7620" anchor="b">
                    <a:lnL w="7620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8431820"/>
                  </a:ext>
                </a:extLst>
              </a:tr>
              <a:tr h="300033"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zh-CN" altLang="en-US" sz="1100" b="0" i="0" spc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靳睿祺</a:t>
                      </a:r>
                      <a:endParaRPr lang="zh-CN" altLang="en-US">
                        <a:effectLst/>
                      </a:endParaRPr>
                    </a:p>
                  </a:txBody>
                  <a:tcPr marL="7620" marR="7620" marT="7620" marB="7620" anchor="ctr">
                    <a:lnL w="7620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</a:pPr>
                      <a:r>
                        <a:rPr lang="en-US" altLang="zh-CN" sz="1100" b="0" i="0" spc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201900800541</a:t>
                      </a:r>
                      <a:endParaRPr lang="zh-CN" altLang="en-US">
                        <a:effectLst/>
                      </a:endParaRPr>
                    </a:p>
                  </a:txBody>
                  <a:tcPr marL="7620" marR="7620" marT="7620" marB="7620" anchor="b">
                    <a:lnL w="7620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</a:pPr>
                      <a:r>
                        <a:rPr lang="en-US" altLang="zh-CN" sz="1100" b="0" i="0" spc="0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16%</a:t>
                      </a:r>
                      <a:endParaRPr lang="zh-CN" altLang="en-US" dirty="0">
                        <a:effectLst/>
                      </a:endParaRPr>
                    </a:p>
                  </a:txBody>
                  <a:tcPr marL="7620" marR="7620" marT="7620" marB="7620" anchor="b">
                    <a:lnL w="7620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lnSpc>
                          <a:spcPct val="100000"/>
                        </a:lnSpc>
                      </a:pPr>
                      <a:r>
                        <a:rPr lang="zh-CN" altLang="en-US" sz="1100" b="0" i="0" spc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消息模块、前后端开发、类图设计、数据库设计</a:t>
                      </a:r>
                      <a:endParaRPr lang="zh-CN" altLang="en-US">
                        <a:effectLst/>
                      </a:endParaRPr>
                    </a:p>
                  </a:txBody>
                  <a:tcPr marL="7620" marR="7620" marT="7620" marB="7620" anchor="b">
                    <a:lnL w="7620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63333303"/>
                  </a:ext>
                </a:extLst>
              </a:tr>
              <a:tr h="300033"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zh-CN" altLang="en-US" sz="1100" b="0" i="0" spc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吴梓晋</a:t>
                      </a:r>
                      <a:endParaRPr lang="zh-CN" altLang="en-US">
                        <a:effectLst/>
                      </a:endParaRPr>
                    </a:p>
                  </a:txBody>
                  <a:tcPr marL="7620" marR="7620" marT="7620" marB="7620" anchor="ctr">
                    <a:lnL w="7620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</a:pPr>
                      <a:r>
                        <a:rPr lang="en-US" altLang="zh-CN" sz="1100" b="0" i="0" spc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201900800544</a:t>
                      </a:r>
                      <a:endParaRPr lang="zh-CN" altLang="en-US">
                        <a:effectLst/>
                      </a:endParaRPr>
                    </a:p>
                  </a:txBody>
                  <a:tcPr marL="7620" marR="7620" marT="7620" marB="7620" anchor="b">
                    <a:lnL w="7620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</a:pPr>
                      <a:r>
                        <a:rPr lang="en-US" altLang="zh-CN" sz="1100" b="0" i="0" spc="0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13%</a:t>
                      </a:r>
                      <a:endParaRPr lang="zh-CN" altLang="en-US" dirty="0">
                        <a:effectLst/>
                      </a:endParaRPr>
                    </a:p>
                  </a:txBody>
                  <a:tcPr marL="7620" marR="7620" marT="7620" marB="7620" anchor="b">
                    <a:lnL w="7620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lnSpc>
                          <a:spcPct val="100000"/>
                        </a:lnSpc>
                      </a:pPr>
                      <a:r>
                        <a:rPr lang="zh-CN" altLang="en-US" sz="1100" b="0" i="0" spc="0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类型模块、前后端开发、类图设计、数据库设计</a:t>
                      </a:r>
                      <a:endParaRPr lang="zh-CN" altLang="en-US" dirty="0">
                        <a:effectLst/>
                      </a:endParaRPr>
                    </a:p>
                  </a:txBody>
                  <a:tcPr marL="7620" marR="7620" marT="7620" marB="7620" anchor="b">
                    <a:lnL w="7620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0687474"/>
                  </a:ext>
                </a:extLst>
              </a:tr>
              <a:tr h="300033"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zh-CN" altLang="en-US" sz="1100" b="0" i="0" spc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马逸骏</a:t>
                      </a:r>
                      <a:endParaRPr lang="zh-CN" altLang="en-US">
                        <a:effectLst/>
                      </a:endParaRPr>
                    </a:p>
                  </a:txBody>
                  <a:tcPr marL="7620" marR="7620" marT="7620" marB="7620" anchor="ctr">
                    <a:lnL w="7620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</a:pPr>
                      <a:r>
                        <a:rPr lang="en-US" altLang="zh-CN" sz="1100" b="0" i="0" spc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201900800622</a:t>
                      </a:r>
                      <a:endParaRPr lang="zh-CN" altLang="en-US">
                        <a:effectLst/>
                      </a:endParaRPr>
                    </a:p>
                  </a:txBody>
                  <a:tcPr marL="7620" marR="7620" marT="7620" marB="7620" anchor="b">
                    <a:lnL w="7620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</a:pPr>
                      <a:r>
                        <a:rPr lang="en-US" altLang="zh-CN" sz="1100" b="0" i="0" spc="0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16%</a:t>
                      </a:r>
                      <a:endParaRPr lang="zh-CN" altLang="en-US" dirty="0">
                        <a:effectLst/>
                      </a:endParaRPr>
                    </a:p>
                  </a:txBody>
                  <a:tcPr marL="7620" marR="7620" marT="7620" marB="7620" anchor="b">
                    <a:lnL w="7620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lnSpc>
                          <a:spcPct val="100000"/>
                        </a:lnSpc>
                      </a:pPr>
                      <a:r>
                        <a:rPr lang="zh-CN" altLang="en-US" sz="1100" b="0" i="0" spc="0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用户信息模块、前后端开发、界面美化、类图设计、数据库设计</a:t>
                      </a:r>
                      <a:endParaRPr lang="zh-CN" altLang="en-US" dirty="0">
                        <a:effectLst/>
                      </a:endParaRPr>
                    </a:p>
                  </a:txBody>
                  <a:tcPr marL="7620" marR="7620" marT="7620" marB="7620" anchor="b">
                    <a:lnL w="7620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11167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18290514"/>
      </p:ext>
    </p:extLst>
  </p:cSld>
  <p:clrMapOvr>
    <a:masterClrMapping/>
  </p:clrMapOvr>
  <p:transition spd="slow" advClick="0" advTm="0">
    <p:cover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1"/>
          <p:cNvSpPr txBox="1"/>
          <p:nvPr/>
        </p:nvSpPr>
        <p:spPr>
          <a:xfrm>
            <a:off x="857880" y="200199"/>
            <a:ext cx="4074160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王吉林工作介绍</a:t>
            </a:r>
            <a:endParaRPr lang="en-GB" altLang="zh-CN" sz="1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2"/>
          <p:cNvSpPr txBox="1"/>
          <p:nvPr/>
        </p:nvSpPr>
        <p:spPr>
          <a:xfrm>
            <a:off x="830446" y="1059582"/>
            <a:ext cx="6621874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1.</a:t>
            </a:r>
            <a:r>
              <a:rPr lang="zh-CN" altLang="en-US" sz="2000" dirty="0"/>
              <a:t>参与需求分析和需求评审</a:t>
            </a:r>
            <a:endParaRPr lang="en-US" altLang="zh-CN" sz="2000" dirty="0"/>
          </a:p>
          <a:p>
            <a:r>
              <a:rPr lang="en-US" altLang="zh-CN" sz="2000" dirty="0"/>
              <a:t>2.</a:t>
            </a:r>
            <a:r>
              <a:rPr lang="zh-CN" altLang="en-US" sz="2000" dirty="0"/>
              <a:t>参与数据库设计</a:t>
            </a:r>
            <a:endParaRPr lang="en-US" altLang="zh-CN" sz="2000" dirty="0"/>
          </a:p>
          <a:p>
            <a:r>
              <a:rPr lang="en-US" altLang="zh-CN" sz="2000" dirty="0"/>
              <a:t>3.</a:t>
            </a:r>
            <a:r>
              <a:rPr lang="zh-CN" altLang="en-US" sz="2000" dirty="0"/>
              <a:t>参与类图设计</a:t>
            </a:r>
            <a:endParaRPr lang="en-US" altLang="zh-CN" sz="2000" dirty="0"/>
          </a:p>
          <a:p>
            <a:r>
              <a:rPr lang="en-US" altLang="zh-CN" sz="2000" dirty="0"/>
              <a:t>4.</a:t>
            </a:r>
            <a:r>
              <a:rPr lang="zh-CN" altLang="en-US" sz="2000" dirty="0"/>
              <a:t>后端负责</a:t>
            </a:r>
            <a:r>
              <a:rPr lang="en-US" altLang="zh-CN" sz="2000" dirty="0"/>
              <a:t>【</a:t>
            </a:r>
            <a:r>
              <a:rPr lang="zh-CN" altLang="en-US" sz="2000" dirty="0"/>
              <a:t>用户账户</a:t>
            </a:r>
            <a:r>
              <a:rPr lang="en-US" altLang="zh-CN" sz="2000" dirty="0"/>
              <a:t>】</a:t>
            </a:r>
            <a:r>
              <a:rPr lang="zh-CN" altLang="en-US" sz="2000" dirty="0"/>
              <a:t>模块的开发，包括对该模块数据访问层，服务层，控制层以及各层之间接口的设计和开发，</a:t>
            </a:r>
            <a:r>
              <a:rPr lang="en-US" altLang="zh-CN" sz="2000" dirty="0"/>
              <a:t>5.</a:t>
            </a:r>
            <a:r>
              <a:rPr lang="zh-CN" altLang="en-US" sz="2000" dirty="0"/>
              <a:t>前端负责用户注册页面、用户登录页面、用户密码修改界面的逻辑功能设计和开发。</a:t>
            </a:r>
            <a:endParaRPr lang="en-US" altLang="zh-CN" sz="2000" dirty="0"/>
          </a:p>
          <a:p>
            <a:r>
              <a:rPr lang="en-US" altLang="zh-CN" sz="2000" dirty="0"/>
              <a:t>6.</a:t>
            </a:r>
            <a:r>
              <a:rPr lang="zh-CN" altLang="en-US" sz="2000" dirty="0"/>
              <a:t>负责项目各个模块间的集成，测试并解决项目中的</a:t>
            </a:r>
            <a:r>
              <a:rPr lang="en-US" altLang="zh-CN" sz="2000" dirty="0"/>
              <a:t>bug</a:t>
            </a:r>
            <a:br>
              <a:rPr lang="en-US" altLang="zh-CN" sz="2800" dirty="0"/>
            </a:b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18290514"/>
      </p:ext>
    </p:extLst>
  </p:cSld>
  <p:clrMapOvr>
    <a:masterClrMapping/>
  </p:clrMapOvr>
  <p:transition spd="slow" advClick="0" advTm="0">
    <p:cover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1"/>
          <p:cNvSpPr txBox="1"/>
          <p:nvPr/>
        </p:nvSpPr>
        <p:spPr>
          <a:xfrm>
            <a:off x="857880" y="200199"/>
            <a:ext cx="4074160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类图展示</a:t>
            </a:r>
            <a:endParaRPr lang="en-GB" altLang="zh-CN" sz="1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4F32800-A83B-0581-6DB4-4BAA52C59A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-20563"/>
            <a:ext cx="51435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3500007"/>
      </p:ext>
    </p:extLst>
  </p:cSld>
  <p:clrMapOvr>
    <a:masterClrMapping/>
  </p:clrMapOvr>
  <p:transition spd="slow" advClick="0" advTm="0">
    <p:cover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1"/>
          <p:cNvSpPr txBox="1"/>
          <p:nvPr/>
        </p:nvSpPr>
        <p:spPr>
          <a:xfrm>
            <a:off x="857880" y="200199"/>
            <a:ext cx="4074160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后端部分代码展示</a:t>
            </a:r>
            <a:endParaRPr lang="en-GB" altLang="zh-CN" sz="1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8FE365E-0F2C-3BF7-137F-C62384BA375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48" r="10716"/>
          <a:stretch/>
        </p:blipFill>
        <p:spPr>
          <a:xfrm>
            <a:off x="251520" y="699542"/>
            <a:ext cx="4320480" cy="444395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8EBF713-3A06-B604-5467-EF634614E2B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701" b="695"/>
          <a:stretch/>
        </p:blipFill>
        <p:spPr>
          <a:xfrm>
            <a:off x="3779912" y="771550"/>
            <a:ext cx="5018458" cy="3235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290514"/>
      </p:ext>
    </p:extLst>
  </p:cSld>
  <p:clrMapOvr>
    <a:masterClrMapping/>
  </p:clrMapOvr>
  <p:transition spd="slow" advClick="0" advTm="0">
    <p:cover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3877C27-7A90-0B72-538A-F532C04E6117}"/>
              </a:ext>
            </a:extLst>
          </p:cNvPr>
          <p:cNvSpPr txBox="1"/>
          <p:nvPr/>
        </p:nvSpPr>
        <p:spPr>
          <a:xfrm>
            <a:off x="857880" y="200199"/>
            <a:ext cx="4074160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接口展示</a:t>
            </a:r>
            <a:endParaRPr lang="en-GB" altLang="zh-CN" sz="1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11235E7-53F4-2381-787C-B4AD917E7D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699542"/>
            <a:ext cx="8754469" cy="381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4974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自定义 237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005DA2"/>
      </a:accent1>
      <a:accent2>
        <a:srgbClr val="C4C7CB"/>
      </a:accent2>
      <a:accent3>
        <a:srgbClr val="7F7F7F"/>
      </a:accent3>
      <a:accent4>
        <a:srgbClr val="7F7F7F"/>
      </a:accent4>
      <a:accent5>
        <a:srgbClr val="7F7F7F"/>
      </a:accent5>
      <a:accent6>
        <a:srgbClr val="7F7F7F"/>
      </a:accent6>
      <a:hlink>
        <a:srgbClr val="17365D"/>
      </a:hlink>
      <a:folHlink>
        <a:srgbClr val="548DD4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defRPr sz="1200" dirty="0" smtClean="0">
            <a:solidFill>
              <a:schemeClr val="tx1">
                <a:lumMod val="75000"/>
                <a:lumOff val="25000"/>
              </a:schemeClr>
            </a:solidFill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1645</TotalTime>
  <Words>1055</Words>
  <Application>Microsoft Office PowerPoint</Application>
  <PresentationFormat>全屏显示(16:9)</PresentationFormat>
  <Paragraphs>104</Paragraphs>
  <Slides>30</Slides>
  <Notes>15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37" baseType="lpstr">
      <vt:lpstr>黑体</vt:lpstr>
      <vt:lpstr>宋体</vt:lpstr>
      <vt:lpstr>微软雅黑</vt:lpstr>
      <vt:lpstr>微软雅黑 Light</vt:lpstr>
      <vt:lpstr>Arial</vt:lpstr>
      <vt:lpstr>Calibri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熊猫办公PPT</dc:title>
  <dc:creator>熊猫办公</dc:creator>
  <cp:lastModifiedBy>张 鹏举</cp:lastModifiedBy>
  <cp:revision>184</cp:revision>
  <dcterms:created xsi:type="dcterms:W3CDTF">2015-12-11T17:46:00Z</dcterms:created>
  <dcterms:modified xsi:type="dcterms:W3CDTF">2022-07-10T02:53:12Z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2052-11.1.0.8412</vt:lpwstr>
  </property>
</Properties>
</file>